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chive" panose="02000506040000020004" pitchFamily="2" charset="0"/>
      <p:regular r:id="rId31"/>
    </p:embeddedFont>
    <p:embeddedFont>
      <p:font typeface="Arimo Bold" panose="020B070402020202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IBM Plex Sans Italics" panose="020B0503050203000203" pitchFamily="34" charset="0"/>
      <p:regular r:id="rId42"/>
      <p: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pen Sans Bold" panose="020B0806030504020204" pitchFamily="34" charset="0"/>
      <p:regular r:id="rId48"/>
      <p:bold r:id="rId49"/>
    </p:embeddedFont>
    <p:embeddedFont>
      <p:font typeface="Open Sans Extra Bold" panose="020B0906030804020204" pitchFamily="34" charset="0"/>
      <p:regular r:id="rId50"/>
      <p:bold r:id="rId51"/>
    </p:embeddedFont>
    <p:embeddedFont>
      <p:font typeface="Open Sans Light" panose="020B0306030504020204" pitchFamily="34" charset="0"/>
      <p:regular r:id="rId52"/>
      <p:italic r:id="rId53"/>
    </p:embeddedFont>
    <p:embeddedFont>
      <p:font typeface="Open Sans Light Bold" panose="020B0806030504020204" pitchFamily="34" charset="0"/>
      <p:regular r:id="rId54"/>
      <p:bold r:id="rId55"/>
    </p:embeddedFont>
    <p:embeddedFont>
      <p:font typeface="PT Sans" panose="020B0503020203020204" pitchFamily="34" charset="77"/>
      <p:regular r:id="rId56"/>
    </p:embeddedFont>
    <p:embeddedFont>
      <p:font typeface="PT Sans Bold" panose="020B0503020203020204" pitchFamily="34" charset="77"/>
      <p:regular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6" autoAdjust="0"/>
  </p:normalViewPr>
  <p:slideViewPr>
    <p:cSldViewPr>
      <p:cViewPr varScale="1">
        <p:scale>
          <a:sx n="70" d="100"/>
          <a:sy n="70" d="100"/>
        </p:scale>
        <p:origin x="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6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10" Type="http://schemas.openxmlformats.org/officeDocument/2006/relationships/image" Target="../media/image75.sv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2.sv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40632">
            <a:off x="7757751" y="-3752260"/>
            <a:ext cx="13250056" cy="12183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11548" y="1028700"/>
            <a:ext cx="3853427" cy="50341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88045" y="4131415"/>
            <a:ext cx="2557608" cy="170944"/>
            <a:chOff x="0" y="0"/>
            <a:chExt cx="2709186" cy="181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22009" y="5286732"/>
            <a:ext cx="3097823" cy="39715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8644310" y="1690996"/>
            <a:ext cx="3504812" cy="32053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3771902" y="6236143"/>
            <a:ext cx="2582570" cy="30221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9757" y="1441875"/>
            <a:ext cx="6606123" cy="2103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CN" sz="6000" dirty="0">
                <a:solidFill>
                  <a:srgbClr val="000000"/>
                </a:solidFill>
                <a:latin typeface="Archive Bold"/>
              </a:rPr>
              <a:t>Predictions on congestion!</a:t>
            </a:r>
            <a:endParaRPr lang="en-US" sz="6000" dirty="0">
              <a:solidFill>
                <a:srgbClr val="000000"/>
              </a:solidFill>
              <a:latin typeface="Archiv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8045" y="5558010"/>
            <a:ext cx="6410428" cy="211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PT Sans Bold"/>
              </a:rPr>
              <a:t>Team </a:t>
            </a:r>
            <a:r>
              <a:rPr lang="en-US" sz="3000" dirty="0" err="1">
                <a:solidFill>
                  <a:srgbClr val="000000"/>
                </a:solidFill>
                <a:latin typeface="PT Sans Bold"/>
              </a:rPr>
              <a:t>BeautifulSoup</a:t>
            </a:r>
            <a:r>
              <a:rPr lang="en-US" sz="3000" dirty="0">
                <a:solidFill>
                  <a:srgbClr val="000000"/>
                </a:solidFill>
                <a:latin typeface="PT Sans Bold"/>
              </a:rPr>
              <a:t>:</a:t>
            </a:r>
          </a:p>
          <a:p>
            <a:pPr marL="647750" lvl="1" indent="-323875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T Sans"/>
              </a:rPr>
              <a:t>Elena Jiang</a:t>
            </a:r>
          </a:p>
          <a:p>
            <a:pPr marL="647750" lvl="1" indent="-323875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T Sans"/>
              </a:rPr>
              <a:t>Chen </a:t>
            </a:r>
            <a:r>
              <a:rPr lang="en-US" sz="3000" dirty="0" err="1">
                <a:solidFill>
                  <a:srgbClr val="000000"/>
                </a:solidFill>
                <a:latin typeface="PT Sans"/>
              </a:rPr>
              <a:t>Bian</a:t>
            </a:r>
            <a:endParaRPr lang="en-US" sz="3000" dirty="0">
              <a:solidFill>
                <a:srgbClr val="000000"/>
              </a:solidFill>
              <a:latin typeface="PT Sans"/>
            </a:endParaRPr>
          </a:p>
          <a:p>
            <a:pPr marL="647750" lvl="1" indent="-323875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PT Sans"/>
              </a:rPr>
              <a:t>Lanyu</a:t>
            </a:r>
            <a:r>
              <a:rPr lang="en-US" sz="3000" dirty="0">
                <a:solidFill>
                  <a:srgbClr val="000000"/>
                </a:solidFill>
                <a:latin typeface="PT Sans"/>
              </a:rPr>
              <a:t> Dong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117" y="-744454"/>
            <a:ext cx="8935288" cy="81758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29425" y="3339054"/>
            <a:ext cx="1414575" cy="324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12"/>
              </a:lnSpc>
            </a:pPr>
            <a:r>
              <a:rPr lang="en-US" sz="19009">
                <a:solidFill>
                  <a:srgbClr val="72BBCE"/>
                </a:solidFill>
                <a:latin typeface="Open Sans Extra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33403" y="4310063"/>
            <a:ext cx="8501306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4"/>
              </a:lnSpc>
            </a:pPr>
            <a:r>
              <a:rPr lang="en-US" sz="6499">
                <a:solidFill>
                  <a:srgbClr val="000000"/>
                </a:solidFill>
                <a:latin typeface="Archive Bold"/>
              </a:rPr>
              <a:t>DATA UNDERSTANDING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456008">
            <a:off x="-1480175" y="8424636"/>
            <a:ext cx="4288251" cy="3563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693994" y="2660213"/>
            <a:ext cx="6320842" cy="57806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294" y="331496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1294" y="3546369"/>
            <a:ext cx="5312100" cy="50960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278713" y="4770898"/>
            <a:ext cx="8935288" cy="81758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10855" y="439780"/>
            <a:ext cx="7275306" cy="21447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10855" y="3947897"/>
            <a:ext cx="5485539" cy="45572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1294" y="587904"/>
            <a:ext cx="3976305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grandir Narrow Black Bold"/>
              </a:rPr>
              <a:t>Validate</a:t>
            </a:r>
          </a:p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grandir Narrow Black Bold"/>
              </a:rPr>
              <a:t>Train</a:t>
            </a:r>
          </a:p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grandir Narrow Black Bold"/>
              </a:rPr>
              <a:t>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1293" y="9191625"/>
            <a:ext cx="527126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Check the missing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0855" y="2765637"/>
            <a:ext cx="566681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Check the duplicate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0855" y="9191625"/>
            <a:ext cx="915794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Check the unique values of each column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2047" y="4714478"/>
            <a:ext cx="5494854" cy="45438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90573" y="5170376"/>
            <a:ext cx="8935288" cy="81758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61909" y="174813"/>
            <a:ext cx="10522332" cy="48233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8142" y="1095375"/>
            <a:ext cx="3902288" cy="2273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CHECK THE DISTRIBUTION OF EACH COLUMN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61909" y="5993274"/>
            <a:ext cx="9498265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EB, NB, SB, these three directions have the most rows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The distribution of Congestion columns is basically normal distribution(the yellow line is the normal distribution line)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35567" y="156846"/>
            <a:ext cx="12477024" cy="66066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456008">
            <a:off x="15809302" y="2955604"/>
            <a:ext cx="4288251" cy="35631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8142" y="1095375"/>
            <a:ext cx="3902288" cy="114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CHECK THE OUTLIERS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96505"/>
            <a:ext cx="14631374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The EB data have a great distribution, most of them are near the median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Light"/>
              </a:rPr>
              <a:t>Other seven types of directions data about congestion are not ideal. too big or too small (larger than Q3+1.5IQR, less than Q1-1.5IQR)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456008">
            <a:off x="-1480175" y="8424636"/>
            <a:ext cx="4288251" cy="35631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4451" y="2324100"/>
            <a:ext cx="6726889" cy="3850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8456008">
            <a:off x="14910955" y="-1260830"/>
            <a:ext cx="4288251" cy="3563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08977" y="2324100"/>
            <a:ext cx="5959164" cy="36593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8142" y="1095375"/>
            <a:ext cx="4214015" cy="57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VISUALIZATION</a:t>
            </a:r>
          </a:p>
          <a:p>
            <a:pPr>
              <a:lnSpc>
                <a:spcPts val="4458"/>
              </a:lnSpc>
            </a:pPr>
            <a:endParaRPr lang="en-US" sz="4246">
              <a:solidFill>
                <a:srgbClr val="000000"/>
              </a:solidFill>
              <a:latin typeface="Archiv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9841" y="6269880"/>
            <a:ext cx="6104632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Congestion ranked by direction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1914" y="6269880"/>
            <a:ext cx="5927824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</a:rPr>
              <a:t>Congestion ranked by location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6412" y="7833331"/>
            <a:ext cx="8685190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The congestion in SB direction is the biggest, the mean value is 53.7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6400" y="7833331"/>
            <a:ext cx="88114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The congestion in (2,0) location is the biggest, the mean value is 61.7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80612" y="101879"/>
            <a:ext cx="11673431" cy="100832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8142" y="1095375"/>
            <a:ext cx="4214015" cy="57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VISUALIZATION</a:t>
            </a:r>
          </a:p>
          <a:p>
            <a:pPr>
              <a:lnSpc>
                <a:spcPts val="4458"/>
              </a:lnSpc>
            </a:pPr>
            <a:endParaRPr lang="en-US" sz="4246">
              <a:solidFill>
                <a:srgbClr val="000000"/>
              </a:solidFill>
              <a:latin typeface="Archiv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8142" y="3386022"/>
            <a:ext cx="563811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Group by direction and location, we use Circular Barplot to visualize data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3455" y="6895032"/>
            <a:ext cx="6096176" cy="20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 Bold"/>
              </a:rPr>
              <a:t>In WB direction and (2,0) direction, we have the most severe congestion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75" y="-475726"/>
            <a:ext cx="13157213" cy="11238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8142" y="1095375"/>
            <a:ext cx="4214015" cy="57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VISUALIZATION</a:t>
            </a:r>
          </a:p>
          <a:p>
            <a:pPr>
              <a:lnSpc>
                <a:spcPts val="4458"/>
              </a:lnSpc>
            </a:pPr>
            <a:endParaRPr lang="en-US" sz="4246">
              <a:solidFill>
                <a:srgbClr val="000000"/>
              </a:solidFill>
              <a:latin typeface="Archiv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8142" y="1972858"/>
            <a:ext cx="6479233" cy="238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5"/>
              </a:lnSpc>
            </a:pPr>
            <a:r>
              <a:rPr lang="en-US" sz="3411">
                <a:solidFill>
                  <a:srgbClr val="000000"/>
                </a:solidFill>
                <a:latin typeface="Open Sans Light Bold"/>
              </a:rPr>
              <a:t>Divide the time into 8 groups and calculate the congestion in different location </a:t>
            </a:r>
          </a:p>
          <a:p>
            <a:pPr>
              <a:lnSpc>
                <a:spcPts val="4775"/>
              </a:lnSpc>
            </a:pPr>
            <a:endParaRPr lang="en-US" sz="3411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164" y="4646237"/>
            <a:ext cx="607824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Discoveries: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 every time slot, (2, 0) location has the most congestion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Amony all time slots, 12pm-3pm, 3pm-6pm, 6pm=9pm, have the most congestions and they are 622, 650, 614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42" y="52074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65129" y="0"/>
            <a:ext cx="11409276" cy="103272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8142" y="1095375"/>
            <a:ext cx="4214015" cy="57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8"/>
              </a:lnSpc>
            </a:pPr>
            <a:r>
              <a:rPr lang="en-US" sz="4246">
                <a:solidFill>
                  <a:srgbClr val="000000"/>
                </a:solidFill>
                <a:latin typeface="Archive Bold"/>
              </a:rPr>
              <a:t>VISUALIZATION</a:t>
            </a:r>
          </a:p>
          <a:p>
            <a:pPr>
              <a:lnSpc>
                <a:spcPts val="4458"/>
              </a:lnSpc>
            </a:pPr>
            <a:endParaRPr lang="en-US" sz="4246">
              <a:solidFill>
                <a:srgbClr val="000000"/>
              </a:solidFill>
              <a:latin typeface="Archiv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8142" y="1972858"/>
            <a:ext cx="6479233" cy="238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5"/>
              </a:lnSpc>
            </a:pPr>
            <a:r>
              <a:rPr lang="en-US" sz="3411">
                <a:solidFill>
                  <a:srgbClr val="000000"/>
                </a:solidFill>
                <a:latin typeface="Open Sans Light Bold"/>
              </a:rPr>
              <a:t>Keep study the relationship between weekday, time slot and congestion</a:t>
            </a:r>
          </a:p>
          <a:p>
            <a:pPr>
              <a:lnSpc>
                <a:spcPts val="4775"/>
              </a:lnSpc>
            </a:pPr>
            <a:endParaRPr lang="en-US" sz="3411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4629063"/>
            <a:ext cx="8005561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Discoveries: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At week day, the biggest congestion appears at 3pm-6pm; at weekend, the biggest congestion appears at 3pm-6pm or 12pm-3pm. make sense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Amony all week days, Friday has the biggest congestion, 392(hurry to come to home)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117" y="-744454"/>
            <a:ext cx="8935288" cy="81758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11128" y="2159194"/>
            <a:ext cx="1413867" cy="32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9"/>
              </a:lnSpc>
            </a:pPr>
            <a:r>
              <a:rPr lang="en-US" sz="18999">
                <a:solidFill>
                  <a:srgbClr val="72BBCE"/>
                </a:solidFill>
                <a:latin typeface="Open Sans Extra Bold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24995" y="4567433"/>
            <a:ext cx="8501306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4"/>
              </a:lnSpc>
            </a:pPr>
            <a:r>
              <a:rPr lang="en-US" sz="6499">
                <a:solidFill>
                  <a:srgbClr val="000000"/>
                </a:solidFill>
                <a:latin typeface="Archive Bold"/>
              </a:rPr>
              <a:t>DATA PREPARATION &amp; MODELING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456008">
            <a:off x="-1480175" y="8424636"/>
            <a:ext cx="4288251" cy="3563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2019868"/>
            <a:ext cx="7143441" cy="62472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3662"/>
            <a:ext cx="1620109" cy="91136"/>
            <a:chOff x="0" y="0"/>
            <a:chExt cx="2709186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52400"/>
            </a:xfrm>
            <a:custGeom>
              <a:avLst/>
              <a:gdLst/>
              <a:ahLst/>
              <a:cxnLst/>
              <a:rect l="l" t="t" r="r" b="b"/>
              <a:pathLst>
                <a:path w="2709185" h="152400">
                  <a:moveTo>
                    <a:pt x="0" y="0"/>
                  </a:moveTo>
                  <a:lnTo>
                    <a:pt x="2709185" y="0"/>
                  </a:lnTo>
                  <a:lnTo>
                    <a:pt x="2709185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52946" y="3890900"/>
            <a:ext cx="791829" cy="7918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28690" y="6138105"/>
            <a:ext cx="747628" cy="7847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826417" y="5546505"/>
            <a:ext cx="708122" cy="7081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71063" y="4398316"/>
            <a:ext cx="12316937" cy="22963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8913" y="814294"/>
            <a:ext cx="871403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MODELING 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1364" y="7596878"/>
            <a:ext cx="5226347" cy="181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Encode categorical columns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Create new useful feature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Drop useless columns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Find the Onehot columns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8152" y="7236619"/>
            <a:ext cx="3992773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1.DATA PREPARATION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9510" y="2537719"/>
            <a:ext cx="4998361" cy="135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Feature selection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Algorithm selection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Hyperparameter tuning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2519" y="2203565"/>
            <a:ext cx="3772342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2.OPTIMIZATION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00209" y="7036594"/>
            <a:ext cx="3992773" cy="89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Cross validation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IBM Plex Sans"/>
              </a:rPr>
              <a:t>Mean square error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8639" y="6623258"/>
            <a:ext cx="2963470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3.EVALUATION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132" y="3008363"/>
            <a:ext cx="4349354" cy="4270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78782" flipH="1">
            <a:off x="13940058" y="8405266"/>
            <a:ext cx="4844033" cy="47469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48337" y="1255111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04996" y="2938780"/>
            <a:ext cx="3647213" cy="367812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02076" y="3051635"/>
            <a:ext cx="3416525" cy="34475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5414" y="2938780"/>
            <a:ext cx="3955748" cy="39092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5025" y="3064491"/>
            <a:ext cx="3416525" cy="34475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37845" y="2827791"/>
            <a:ext cx="3846261" cy="38462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35737" y="3051635"/>
            <a:ext cx="3416525" cy="34475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7789" y="1622588"/>
            <a:ext cx="643576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</a:rPr>
              <a:t>MEET OUR TEAM!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4996" y="7374571"/>
            <a:ext cx="4502390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MEM 21fall Student</a:t>
            </a:r>
          </a:p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Machine Learning part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1327" y="6864552"/>
            <a:ext cx="2353181" cy="3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imo Bold"/>
              </a:rPr>
              <a:t>Lanyu Dong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5414" y="7374571"/>
            <a:ext cx="3955748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MEM 21fall Student</a:t>
            </a:r>
          </a:p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Data Visualization part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6016" y="6864552"/>
            <a:ext cx="2434377" cy="3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imo Bold"/>
              </a:rPr>
              <a:t>Elena Jiang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3751" y="7374571"/>
            <a:ext cx="3955748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IBM Plex Sans"/>
              </a:rPr>
              <a:t>MEM 21fall Student</a:t>
            </a:r>
          </a:p>
          <a:p>
            <a:pPr marL="539785" lvl="1" indent="-269893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IBM Plex Sans"/>
              </a:rPr>
              <a:t>EDA part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04436" y="6864552"/>
            <a:ext cx="2434377" cy="3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Arimo Bold"/>
              </a:rPr>
              <a:t>Chen Bian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248" y="1028700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396177"/>
            <a:ext cx="15693418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DATA PREPARATION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2397" y="4072156"/>
            <a:ext cx="1959442" cy="34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3425">
                <a:solidFill>
                  <a:srgbClr val="FFFFFF"/>
                </a:solidFill>
                <a:latin typeface="Archive Bold"/>
              </a:rPr>
              <a:t>45%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887240"/>
            <a:ext cx="8456135" cy="63710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6421" y="2705100"/>
            <a:ext cx="15178021" cy="6652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32628" y="1666053"/>
            <a:ext cx="5446187" cy="34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(BEFORE ENCODING)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59226" y="-2629243"/>
            <a:ext cx="7520053" cy="78793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9248" y="1028700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770493"/>
            <a:ext cx="7685108" cy="65932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396177"/>
            <a:ext cx="811530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FEATURE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1919" y="1246808"/>
            <a:ext cx="7037381" cy="811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888" lvl="1" indent="-357444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'Hour' has the highest feature-score</a:t>
            </a:r>
          </a:p>
          <a:p>
            <a:pPr>
              <a:lnSpc>
                <a:spcPts val="4635"/>
              </a:lnSpc>
            </a:pPr>
            <a:endParaRPr lang="en-US" sz="3311">
              <a:solidFill>
                <a:srgbClr val="000000"/>
              </a:solidFill>
              <a:latin typeface="IBM Plex Sans"/>
            </a:endParaRPr>
          </a:p>
          <a:p>
            <a:pPr marL="714888" lvl="1" indent="-357444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'Week' &amp; 'Month' have less contribution to the model predictions</a:t>
            </a:r>
          </a:p>
          <a:p>
            <a:pPr>
              <a:lnSpc>
                <a:spcPts val="4635"/>
              </a:lnSpc>
            </a:pPr>
            <a:endParaRPr lang="en-US" sz="3311">
              <a:solidFill>
                <a:srgbClr val="000000"/>
              </a:solidFill>
              <a:latin typeface="IBM Plex Sans"/>
            </a:endParaRPr>
          </a:p>
          <a:p>
            <a:pPr marL="714888" lvl="1" indent="-357444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Features we are going to use:</a:t>
            </a:r>
          </a:p>
          <a:p>
            <a:pPr marL="1429775" lvl="2" indent="-476592">
              <a:lnSpc>
                <a:spcPts val="4635"/>
              </a:lnSpc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x, y, direction</a:t>
            </a:r>
          </a:p>
          <a:p>
            <a:pPr marL="1429775" lvl="2" indent="-476592">
              <a:lnSpc>
                <a:spcPts val="4635"/>
              </a:lnSpc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hour, weekday, day, whether_weekday</a:t>
            </a:r>
          </a:p>
          <a:p>
            <a:pPr>
              <a:lnSpc>
                <a:spcPts val="4635"/>
              </a:lnSpc>
            </a:pPr>
            <a:endParaRPr lang="en-US" sz="3311">
              <a:solidFill>
                <a:srgbClr val="000000"/>
              </a:solidFill>
              <a:latin typeface="IBM Plex Sans"/>
            </a:endParaRPr>
          </a:p>
          <a:p>
            <a:pPr marL="714888" lvl="1" indent="-357444">
              <a:lnSpc>
                <a:spcPts val="4635"/>
              </a:lnSpc>
              <a:buFont typeface="Arial"/>
              <a:buChar char="•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Onehot columns:</a:t>
            </a:r>
          </a:p>
          <a:p>
            <a:pPr marL="1429775" lvl="2" indent="-476592">
              <a:lnSpc>
                <a:spcPts val="4635"/>
              </a:lnSpc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IBM Plex Sans"/>
              </a:rPr>
              <a:t>x, y, direction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248" y="1028700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9248" y="3151029"/>
            <a:ext cx="15386931" cy="61072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396177"/>
            <a:ext cx="13948524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DATA 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42397" y="4072156"/>
            <a:ext cx="1959442" cy="34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3425">
                <a:solidFill>
                  <a:srgbClr val="FFFFFF"/>
                </a:solidFill>
                <a:latin typeface="Archive Bold"/>
              </a:rPr>
              <a:t>45%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32628" y="1666053"/>
            <a:ext cx="5446187" cy="34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(AFTER ENCODING)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7689" y="928101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378" y="928101"/>
            <a:ext cx="10628427" cy="5380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2504" y="3832543"/>
            <a:ext cx="7330895" cy="60936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87141" y="1295578"/>
            <a:ext cx="6576258" cy="233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RIDGE COEFFICIENT &amp; FEATURE SCORE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7974" y="7153578"/>
            <a:ext cx="8009234" cy="154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3"/>
              </a:lnSpc>
            </a:pPr>
            <a:r>
              <a:rPr lang="en-US" sz="2988">
                <a:solidFill>
                  <a:srgbClr val="898989"/>
                </a:solidFill>
                <a:latin typeface="IBM Plex Sans"/>
              </a:rPr>
              <a:t>"C</a:t>
            </a:r>
            <a:r>
              <a:rPr lang="en-US" sz="2988">
                <a:solidFill>
                  <a:srgbClr val="898989"/>
                </a:solidFill>
                <a:latin typeface="IBM Plex Sans Italics"/>
              </a:rPr>
              <a:t>ardinal Directions (e.g. EastBound) have a relatively higher congestion level than ordinal directions (e.g. NotrhEast)"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9848" y="-3325458"/>
            <a:ext cx="10004677" cy="124113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5538" y="446816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7365" y="2995901"/>
            <a:ext cx="8318604" cy="57041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6126" y="2800359"/>
            <a:ext cx="8079843" cy="57351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7262" y="3144175"/>
            <a:ext cx="7797570" cy="53912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4990" y="814294"/>
            <a:ext cx="14642844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ALGORITHM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4321" y="4361083"/>
            <a:ext cx="6890182" cy="2537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69" lvl="1" indent="-388635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IBM Plex Sans"/>
              </a:rPr>
              <a:t>Cross-validation</a:t>
            </a:r>
          </a:p>
          <a:p>
            <a:pPr marL="777269" lvl="1" indent="-388635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IBM Plex Sans"/>
              </a:rPr>
              <a:t>CV = 3</a:t>
            </a:r>
          </a:p>
          <a:p>
            <a:pPr marL="777269" lvl="1" indent="-388635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IBM Plex Sans"/>
              </a:rPr>
              <a:t>All models are using default hyperparameters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469848" y="-3325458"/>
            <a:ext cx="10004677" cy="124113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5538" y="446816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4990" y="2491228"/>
            <a:ext cx="4056934" cy="63780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00791" y="2689698"/>
            <a:ext cx="3567378" cy="59811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4000" y="3127095"/>
            <a:ext cx="8650886" cy="51063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4990" y="814294"/>
            <a:ext cx="14642844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HYPERPARAMETER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8784" y="8869294"/>
            <a:ext cx="3029348" cy="99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72BBCE"/>
                </a:solidFill>
                <a:latin typeface="Arimo Bold"/>
              </a:rPr>
              <a:t> Range: 1-100</a:t>
            </a:r>
          </a:p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72BBCE"/>
                </a:solidFill>
                <a:latin typeface="Arimo Bold"/>
              </a:rPr>
              <a:t>Interval: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9806" y="8869294"/>
            <a:ext cx="3029348" cy="99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72BBCE"/>
                </a:solidFill>
                <a:latin typeface="Arimo Bold"/>
              </a:rPr>
              <a:t>Range: 10-20</a:t>
            </a:r>
          </a:p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72BBCE"/>
                </a:solidFill>
                <a:latin typeface="Arimo Bold"/>
              </a:rPr>
              <a:t>Interval: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10903" y="9002459"/>
            <a:ext cx="4516633" cy="51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3399">
                <a:solidFill>
                  <a:srgbClr val="72BBCE"/>
                </a:solidFill>
                <a:latin typeface="Arimo Bold"/>
              </a:rPr>
              <a:t>Validation Curve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42570" y="1565320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424344">
            <a:off x="-2519198" y="-3352507"/>
            <a:ext cx="11770294" cy="10052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18539" y="9014637"/>
            <a:ext cx="2664986" cy="19220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720672"/>
            <a:ext cx="16230600" cy="25908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02022" y="1932797"/>
            <a:ext cx="6635558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</a:rPr>
              <a:t>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992537"/>
            <a:ext cx="3352606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MSE ON KAGGLE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40632">
            <a:off x="7757751" y="-3752260"/>
            <a:ext cx="13250056" cy="12183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11548" y="1028700"/>
            <a:ext cx="3853427" cy="50341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22009" y="5286732"/>
            <a:ext cx="3097823" cy="39715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8644310" y="1690996"/>
            <a:ext cx="3504812" cy="32053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3771902" y="6236143"/>
            <a:ext cx="2582570" cy="30221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1245" y="4172525"/>
            <a:ext cx="6222922" cy="1916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6"/>
              </a:lnSpc>
            </a:pPr>
            <a:r>
              <a:rPr lang="en-US" sz="7082">
                <a:solidFill>
                  <a:srgbClr val="000000"/>
                </a:solidFill>
                <a:latin typeface="Archive Bold"/>
              </a:rPr>
              <a:t>THANKS FOR</a:t>
            </a:r>
          </a:p>
          <a:p>
            <a:pPr>
              <a:lnSpc>
                <a:spcPts val="7436"/>
              </a:lnSpc>
            </a:pPr>
            <a:r>
              <a:rPr lang="en-US" sz="7082">
                <a:solidFill>
                  <a:srgbClr val="000000"/>
                </a:solidFill>
                <a:latin typeface="Archive Bold"/>
              </a:rPr>
              <a:t>LISTENING!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1843" y="1811304"/>
            <a:ext cx="12764313" cy="666439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9519" y="230650"/>
            <a:ext cx="10128962" cy="98256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10582786" y="2188640"/>
            <a:ext cx="8556385" cy="87616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56095" y="2770571"/>
            <a:ext cx="6255719" cy="6324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30187" y="1523200"/>
            <a:ext cx="645325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4"/>
              </a:lnSpc>
            </a:pPr>
            <a:r>
              <a:rPr lang="en-US" sz="6499">
                <a:solidFill>
                  <a:srgbClr val="000000"/>
                </a:solidFill>
                <a:latin typeface="Archive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0735" y="1155723"/>
            <a:ext cx="1620109" cy="108284"/>
            <a:chOff x="0" y="0"/>
            <a:chExt cx="2709186" cy="181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182560" y="3956829"/>
            <a:ext cx="6873534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VISUALIZATION &amp; INSIGHTS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70735" y="3416941"/>
            <a:ext cx="1266325" cy="126632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670735" y="394270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82560" y="5408639"/>
            <a:ext cx="4420398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DATA UNDERSTANDING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70735" y="4868751"/>
            <a:ext cx="1266325" cy="126632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552909" y="5394513"/>
            <a:ext cx="1501977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82560" y="6878939"/>
            <a:ext cx="6348579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72BBCE"/>
                </a:solidFill>
                <a:latin typeface="Archive Bold"/>
              </a:rPr>
              <a:t>DATA PREPARATION &amp; MODELING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70735" y="6339051"/>
            <a:ext cx="1266325" cy="126632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425235" y="6864813"/>
            <a:ext cx="1757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2560" y="8330749"/>
            <a:ext cx="5551982" cy="29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 dirty="0">
                <a:solidFill>
                  <a:srgbClr val="72BBCE"/>
                </a:solidFill>
                <a:latin typeface="Archive Bold"/>
              </a:rPr>
              <a:t>EVALUATION &amp; CONCLUSION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70735" y="7790861"/>
            <a:ext cx="1266325" cy="126632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670735" y="8316623"/>
            <a:ext cx="1266325" cy="43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Archiv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117" y="-744454"/>
            <a:ext cx="8935288" cy="81758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67264" y="929835"/>
            <a:ext cx="6557995" cy="84273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951" y="1522610"/>
            <a:ext cx="1413867" cy="32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9"/>
              </a:lnSpc>
            </a:pPr>
            <a:r>
              <a:rPr lang="en-US" sz="18999">
                <a:solidFill>
                  <a:srgbClr val="72BBCE"/>
                </a:solidFill>
                <a:latin typeface="Open Sans Extra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7841" y="3502223"/>
            <a:ext cx="7706159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4"/>
              </a:lnSpc>
            </a:pPr>
            <a:r>
              <a:rPr lang="en-US" sz="6499">
                <a:solidFill>
                  <a:srgbClr val="000000"/>
                </a:solidFill>
                <a:latin typeface="Archive Bold"/>
              </a:rPr>
              <a:t>DATA VISUALIZATION &amp; INSIGHTS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456008">
            <a:off x="-1480175" y="8424636"/>
            <a:ext cx="4288251" cy="35631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60109" y="3288627"/>
            <a:ext cx="9868876" cy="951598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42034" y="1519878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2430" y="2102493"/>
            <a:ext cx="6168138" cy="39441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02326" y="5283915"/>
            <a:ext cx="6045716" cy="43399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01486" y="1887355"/>
            <a:ext cx="6397826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DATA WE WORKED WITH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430" y="1694445"/>
            <a:ext cx="3488703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TRAINING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5184" y="4931194"/>
            <a:ext cx="3156205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TESTING 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1486" y="4575201"/>
            <a:ext cx="6944375" cy="189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Time - The period when the measurement was taken</a:t>
            </a:r>
          </a:p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x and y - The midpoint coordinate of the roadway</a:t>
            </a:r>
          </a:p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Direction - The direction of the roadway</a:t>
            </a:r>
          </a:p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Congestion - the normalized congestion level of a roadway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01486" y="4366477"/>
            <a:ext cx="4922515" cy="26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4"/>
              </a:lnSpc>
            </a:pPr>
            <a:r>
              <a:rPr lang="en-US" sz="2653">
                <a:solidFill>
                  <a:srgbClr val="72BBCE"/>
                </a:solidFill>
                <a:latin typeface="Archive Bold"/>
              </a:rPr>
              <a:t>ATTRIBUTES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2873" y="7073379"/>
            <a:ext cx="7152119" cy="76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Includes data from April through September of 1991</a:t>
            </a:r>
          </a:p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Number of instances in the training set: 848,834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42873" y="6864698"/>
            <a:ext cx="4557562" cy="26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4"/>
              </a:lnSpc>
            </a:pPr>
            <a:r>
              <a:rPr lang="en-US" sz="2653">
                <a:solidFill>
                  <a:srgbClr val="72BBCE"/>
                </a:solidFill>
                <a:latin typeface="Archive Bold"/>
              </a:rPr>
              <a:t>TRANING SET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42873" y="8497266"/>
            <a:ext cx="6902987" cy="76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815" lvl="1" indent="-231408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IBM Plex Sans"/>
              </a:rPr>
              <a:t>Predict hourly congestion level based on location and direction of September 30th, 1991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2873" y="8288542"/>
            <a:ext cx="4922515" cy="26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4"/>
              </a:lnSpc>
            </a:pPr>
            <a:r>
              <a:rPr lang="en-US" sz="2653">
                <a:solidFill>
                  <a:srgbClr val="72BBCE"/>
                </a:solidFill>
                <a:latin typeface="Archive Bold"/>
              </a:rPr>
              <a:t>TESTING 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9872545" y="1800225"/>
            <a:ext cx="9688547" cy="101515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09596" y="832579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72545" y="2013471"/>
            <a:ext cx="7659744" cy="43160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26415" y="6539420"/>
            <a:ext cx="8152004" cy="3283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539420"/>
            <a:ext cx="8115300" cy="34556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017568"/>
            <a:ext cx="8115300" cy="33119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9048" y="1200056"/>
            <a:ext cx="6589180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SOME BASIC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1557623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97832" y="316140"/>
            <a:ext cx="6884421" cy="44343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985" y="5431558"/>
            <a:ext cx="6768232" cy="42986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099220" y="207092"/>
            <a:ext cx="4377047" cy="45433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1098" y="5431558"/>
            <a:ext cx="1745803" cy="42986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68427" y="5431558"/>
            <a:ext cx="6707840" cy="429862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600" y="1793250"/>
            <a:ext cx="6137614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 dirty="0">
                <a:solidFill>
                  <a:srgbClr val="000000"/>
                </a:solidFill>
                <a:latin typeface="Agrandir Narrow Black Bold"/>
              </a:rPr>
              <a:t>Congestion In Different Directions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6792" y="395844"/>
            <a:ext cx="1620109" cy="108284"/>
            <a:chOff x="0" y="0"/>
            <a:chExt cx="2709186" cy="1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6880" y="190609"/>
            <a:ext cx="1895120" cy="49235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6267" y="190609"/>
            <a:ext cx="4829069" cy="49528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0645" y="5335765"/>
            <a:ext cx="6631243" cy="45306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4258"/>
          <a:stretch>
            <a:fillRect/>
          </a:stretch>
        </p:blipFill>
        <p:spPr>
          <a:xfrm>
            <a:off x="7235730" y="5531345"/>
            <a:ext cx="3352998" cy="43320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6792" y="4243120"/>
            <a:ext cx="6474385" cy="110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Cardinal Directions (e.g. EastBound) have a relatively higher congestion level than ordinal directions (e.g. NotrhEast)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6792" y="4032969"/>
            <a:ext cx="4822665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CONGESTION LEVELS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36792" y="5823614"/>
            <a:ext cx="6474385" cy="110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Cardinal directions have more coordinates than ordinal directions, indicating more roadways on the cardinal directions.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6792" y="5613504"/>
            <a:ext cx="4465114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NUMBER OF COORDINATES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6792" y="8902056"/>
            <a:ext cx="5887747" cy="110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Highest: Westbound at coordinate (2,0)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Lowest: Southwest at coordinate (2,3)</a:t>
            </a:r>
          </a:p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36792" y="8691872"/>
            <a:ext cx="6474385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HIGHEST &amp; LOWEST CONGESTION LEVEL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6792" y="784461"/>
            <a:ext cx="5546930" cy="29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3"/>
              </a:lnSpc>
            </a:pPr>
            <a:r>
              <a:rPr lang="en-US" sz="5241">
                <a:solidFill>
                  <a:srgbClr val="000000"/>
                </a:solidFill>
                <a:latin typeface="Agrandir Narrow Black Bold"/>
              </a:rPr>
              <a:t>Congestion In Different Directions (Cont.)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6792" y="7553444"/>
            <a:ext cx="5887747" cy="73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Highest: Southbound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BM Plex Sans"/>
              </a:rPr>
              <a:t>Lowest: Northwest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6792" y="7343260"/>
            <a:ext cx="6474385" cy="25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9"/>
              </a:lnSpc>
            </a:pPr>
            <a:r>
              <a:rPr lang="en-US" sz="2599">
                <a:solidFill>
                  <a:srgbClr val="72BBCE"/>
                </a:solidFill>
                <a:latin typeface="Archive Bold"/>
              </a:rPr>
              <a:t>AVERAGE CONGESTION 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59226" y="-2629243"/>
            <a:ext cx="7520053" cy="78793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9248" y="135480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9248" y="1509223"/>
            <a:ext cx="4814857" cy="28924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36572" y="1509223"/>
            <a:ext cx="4814857" cy="2892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11824" y="1509223"/>
            <a:ext cx="4814857" cy="28924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69248" y="4401632"/>
            <a:ext cx="4704670" cy="28262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736572" y="4401632"/>
            <a:ext cx="4814857" cy="28924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653669" y="4451907"/>
            <a:ext cx="4731167" cy="28421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106703" y="7294042"/>
            <a:ext cx="4720462" cy="283570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993944" y="7294042"/>
            <a:ext cx="4720462" cy="28357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502957"/>
            <a:ext cx="8115300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BUBBLE CHARTS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694</Words>
  <Application>Microsoft Macintosh PowerPoint</Application>
  <PresentationFormat>Custom</PresentationFormat>
  <Paragraphs>133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IBM Plex Sans</vt:lpstr>
      <vt:lpstr>Arimo Bold</vt:lpstr>
      <vt:lpstr>PT Sans Bold</vt:lpstr>
      <vt:lpstr>IBM Plex Sans Italics</vt:lpstr>
      <vt:lpstr>Archive Bold</vt:lpstr>
      <vt:lpstr>Agrandir Narrow Black Bold</vt:lpstr>
      <vt:lpstr>Archive</vt:lpstr>
      <vt:lpstr>Calibri</vt:lpstr>
      <vt:lpstr>PT Sans</vt:lpstr>
      <vt:lpstr>Open Sans Light</vt:lpstr>
      <vt:lpstr>Open Sans Bold</vt:lpstr>
      <vt:lpstr>Arial</vt:lpstr>
      <vt:lpstr>Open Sans Light Bold</vt:lpstr>
      <vt:lpstr>Open Sans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Competition</dc:title>
  <cp:lastModifiedBy>Lanyu Dong</cp:lastModifiedBy>
  <cp:revision>6</cp:revision>
  <dcterms:created xsi:type="dcterms:W3CDTF">2006-08-16T00:00:00Z</dcterms:created>
  <dcterms:modified xsi:type="dcterms:W3CDTF">2022-03-28T23:04:35Z</dcterms:modified>
  <dc:identifier>DAE8II6IfA0</dc:identifier>
</cp:coreProperties>
</file>